
<file path=[Content_Types].xml><?xml version="1.0" encoding="utf-8"?>
<Types xmlns="http://schemas.openxmlformats.org/package/2006/content-types">
  <Default Extension="tiff" ContentType="image/tif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0"/>
  </p:notesMasterIdLst>
  <p:sldIdLst>
    <p:sldId id="859" r:id="rId3"/>
    <p:sldId id="860" r:id="rId4"/>
    <p:sldId id="861" r:id="rId5"/>
    <p:sldId id="862" r:id="rId6"/>
    <p:sldId id="863" r:id="rId7"/>
    <p:sldId id="864" r:id="rId8"/>
    <p:sldId id="865" r:id="rId9"/>
  </p:sldIdLst>
  <p:sldSz cx="12190095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8F6FD"/>
    <a:srgbClr val="39B97A"/>
    <a:srgbClr val="1EB26A"/>
    <a:srgbClr val="E3F2E7"/>
    <a:srgbClr val="FF0000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 showGuides="1">
      <p:cViewPr varScale="1">
        <p:scale>
          <a:sx n="82" d="100"/>
          <a:sy n="82" d="100"/>
        </p:scale>
        <p:origin x="648" y="8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3" Type="http://schemas.openxmlformats.org/officeDocument/2006/relationships/tableStyles" Target="tableStyles.xml"/><Relationship Id="rId12" Type="http://schemas.openxmlformats.org/officeDocument/2006/relationships/viewProps" Target="viewProps.xml"/><Relationship Id="rId11" Type="http://schemas.openxmlformats.org/officeDocument/2006/relationships/presProps" Target="presProps.xml"/><Relationship Id="rId1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5160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英语完形填空与阅读理解 九年级</a:t>
            </a:r>
            <a:r>
              <a:rPr lang="en-US" altLang="zh-CN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中考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dirty="0" smtClean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第一部分   基础过关篇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基础训练  </a:t>
            </a:r>
            <a:r>
              <a:rPr lang="en-US" altLang="zh-CN" sz="4800" b="0" dirty="0" smtClean="0">
                <a:solidFill>
                  <a:srgbClr val="000000"/>
                </a:solidFill>
                <a:latin typeface="+mj-lt"/>
                <a:ea typeface="微软雅黑" panose="020B0503020204020204" pitchFamily="34" charset="-122"/>
                <a:cs typeface="微软雅黑" panose="020B0503020204020204" pitchFamily="34" charset="-122"/>
              </a:rPr>
              <a:t>5</a:t>
            </a:r>
            <a:endParaRPr lang="zh-CN" altLang="en-US" sz="4800" b="0" dirty="0">
              <a:solidFill>
                <a:srgbClr val="000000"/>
              </a:solidFill>
              <a:latin typeface="+mj-lt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780928"/>
            <a:ext cx="11485848" cy="576248"/>
          </a:xfrm>
        </p:spPr>
        <p:txBody>
          <a:bodyPr/>
          <a:lstStyle/>
          <a:p>
            <a:r>
              <a:rPr lang="en-US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  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是关于如何在网上参观博物馆以及注意事项的一段对话。</a:t>
            </a:r>
            <a:endParaRPr lang="zh-CN" altLang="en-US" dirty="0"/>
          </a:p>
        </p:txBody>
      </p:sp>
      <p:pic>
        <p:nvPicPr>
          <p:cNvPr id="3" name="语篇导航-DA.eps" descr="id:2147486385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577736" y="2852936"/>
            <a:ext cx="1917070" cy="46811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1646" y="1268760"/>
            <a:ext cx="10687120" cy="121620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42742"/>
            <a:ext cx="11485848" cy="1691640"/>
          </a:xfrm>
        </p:spPr>
        <p:txBody>
          <a:bodyPr/>
          <a:lstStyle/>
          <a:p>
            <a:pPr indent="609600" hangingPunct="0">
              <a:lnSpc>
                <a:spcPct val="130000"/>
              </a:lnSpc>
              <a:spcAft>
                <a:spcPts val="0"/>
              </a:spcAft>
              <a:tabLst>
                <a:tab pos="4050665" algn="l"/>
                <a:tab pos="7291070" algn="l"/>
              </a:tabLst>
            </a:pP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根据对话内容，从方框内选择恰当的句子将对话补充完整（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选项中有两项是多余的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）。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4050665" algn="l"/>
                <a:tab pos="7291070" algn="l"/>
              </a:tabLst>
            </a:pPr>
            <a:r>
              <a:rPr lang="en-US" altLang="zh-CN" sz="20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Hi, Matt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What are you doing now?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4050665" algn="l"/>
                <a:tab pos="7291070" algn="l"/>
              </a:tabLst>
            </a:pPr>
            <a:r>
              <a:rPr lang="en-US" altLang="zh-CN" sz="20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Hi, Carl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I’m visiting a museum online.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4050665" algn="l"/>
                <a:tab pos="7291070" algn="l"/>
              </a:tabLst>
            </a:pPr>
            <a:r>
              <a:rPr lang="en-US" altLang="zh-CN" sz="20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Visiting the museum online?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sz="20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132361" y="548680"/>
            <a:ext cx="3925688" cy="605930"/>
          </a:xfrm>
          <a:prstGeom prst="rect">
            <a:avLst/>
          </a:prstGeom>
        </p:spPr>
      </p:pic>
      <p:sp>
        <p:nvSpPr>
          <p:cNvPr id="4" name="内容占位符 1"/>
          <p:cNvSpPr txBox="1"/>
          <p:nvPr/>
        </p:nvSpPr>
        <p:spPr bwMode="auto">
          <a:xfrm>
            <a:off x="360854" y="2780928"/>
            <a:ext cx="11485848" cy="2891790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4050665" algn="l"/>
                <a:tab pos="7291070" algn="l"/>
              </a:tabLst>
            </a:pP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How can I find them</a:t>
            </a:r>
            <a:r>
              <a:rPr lang="zh-CN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4050665" algn="l"/>
                <a:tab pos="7291070" algn="l"/>
              </a:tabLst>
            </a:pP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What do you think of it</a:t>
            </a:r>
            <a:r>
              <a:rPr lang="zh-CN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4050665" algn="l"/>
                <a:tab pos="7291070" algn="l"/>
              </a:tabLst>
            </a:pP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How much did you pay for the visit</a:t>
            </a:r>
            <a:r>
              <a:rPr lang="zh-CN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4050665" algn="l"/>
                <a:tab pos="7291070" algn="l"/>
              </a:tabLst>
            </a:pP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D. I want to visit the National Museum of China.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4050665" algn="l"/>
                <a:tab pos="7291070" algn="l"/>
              </a:tabLst>
            </a:pP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E. Can you share other online resources with us</a:t>
            </a:r>
            <a:r>
              <a:rPr lang="zh-CN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4050665" algn="l"/>
                <a:tab pos="7291070" algn="l"/>
              </a:tabLst>
            </a:pP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F. You have to stop to have a 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rest, or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your eyes may be hurt.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4050665" algn="l"/>
                <a:tab pos="7291070" algn="l"/>
              </a:tabLst>
            </a:pP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G. By the 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way, how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long have you spent visiting the museum</a:t>
            </a:r>
            <a:r>
              <a:rPr lang="zh-CN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3975908" y="2320887"/>
            <a:ext cx="312906" cy="4524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000" b="0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 panose="02020603050405020304" pitchFamily="18" charset="0"/>
              </a:rPr>
              <a:t>1</a:t>
            </a:r>
            <a:endParaRPr lang="zh-CN" altLang="en-US" sz="2000" dirty="0"/>
          </a:p>
        </p:txBody>
      </p:sp>
      <p:sp>
        <p:nvSpPr>
          <p:cNvPr id="7" name="矩形 6"/>
          <p:cNvSpPr/>
          <p:nvPr/>
        </p:nvSpPr>
        <p:spPr>
          <a:xfrm>
            <a:off x="4288814" y="2319263"/>
            <a:ext cx="356188" cy="4524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000" dirty="0"/>
              <a:t>B</a:t>
            </a:r>
            <a:endParaRPr lang="zh-CN" altLang="en-US" sz="2000" dirty="0"/>
          </a:p>
        </p:txBody>
      </p:sp>
      <p:sp>
        <p:nvSpPr>
          <p:cNvPr id="8" name="内容占位符 1"/>
          <p:cNvSpPr txBox="1"/>
          <p:nvPr/>
        </p:nvSpPr>
        <p:spPr bwMode="auto">
          <a:xfrm>
            <a:off x="360854" y="5694478"/>
            <a:ext cx="11485848" cy="8915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en-US" altLang="zh-CN" sz="2000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根据上文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“Visiting the museum online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和下文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“It’s unbelievable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可知，此句是对在线参观博物馆做出评价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 B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项</a:t>
            </a:r>
            <a:r>
              <a:rPr lang="en-US" altLang="zh-CN" sz="2000" b="1" dirty="0" smtClean="0">
                <a:solidFill>
                  <a:srgbClr val="FF0000"/>
                </a:solidFill>
                <a:latin typeface="+mn-ea"/>
              </a:rPr>
              <a:t>“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你觉得怎么样？</a:t>
            </a:r>
            <a:r>
              <a:rPr lang="en-US" altLang="zh-CN" sz="2000" b="1" dirty="0" smtClean="0">
                <a:solidFill>
                  <a:srgbClr val="FF0000"/>
                </a:solidFill>
                <a:latin typeface="+mn-ea"/>
              </a:rPr>
              <a:t>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符合语境。故选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内容占位符 1"/>
          <p:cNvSpPr txBox="1"/>
          <p:nvPr/>
        </p:nvSpPr>
        <p:spPr bwMode="auto">
          <a:xfrm>
            <a:off x="360854" y="5319792"/>
            <a:ext cx="11485848" cy="1410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en-US" altLang="zh-CN" sz="2200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200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根据下文</a:t>
            </a: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“Of course</a:t>
            </a:r>
            <a:r>
              <a:rPr lang="en-US" altLang="zh-CN" sz="2200" b="1" dirty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You can also visit online libraries and watch cloud concerts online for free</a:t>
            </a: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!</a:t>
            </a: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可知，此句是一个疑问句，应该是询问对方是否可以分享信息</a:t>
            </a: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 E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项</a:t>
            </a:r>
            <a:r>
              <a:rPr lang="en-US" altLang="zh-CN" sz="2200" b="1" dirty="0">
                <a:solidFill>
                  <a:srgbClr val="FF0000"/>
                </a:solidFill>
                <a:latin typeface="+mn-ea"/>
              </a:rPr>
              <a:t>“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你能和我分享其他网上信息吗？</a:t>
            </a:r>
            <a:r>
              <a:rPr lang="en-US" altLang="zh-CN" sz="2200" b="1" dirty="0">
                <a:solidFill>
                  <a:srgbClr val="FF0000"/>
                </a:solidFill>
                <a:latin typeface="+mn-ea"/>
              </a:rPr>
              <a:t>”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符合语境。故选</a:t>
            </a: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E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sz="2200" dirty="0"/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692696"/>
            <a:ext cx="11485848" cy="1410970"/>
          </a:xfrm>
        </p:spPr>
        <p:txBody>
          <a:bodyPr/>
          <a:lstStyle/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4050665" algn="l"/>
                <a:tab pos="7291070" algn="l"/>
              </a:tabLst>
            </a:pPr>
            <a:r>
              <a:rPr lang="en-US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unbelievable. I can take a 360-degree look at the museum.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4050665" algn="l"/>
                <a:tab pos="7291070" algn="l"/>
              </a:tabLst>
            </a:pPr>
            <a:r>
              <a:rPr lang="en-US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 sounds cool. I’ve never heard of it before. </a:t>
            </a:r>
            <a:r>
              <a:rPr lang="zh-CN" altLang="zh-CN" sz="2200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4050665" algn="l"/>
                <a:tab pos="7291070" algn="l"/>
              </a:tabLst>
            </a:pPr>
            <a:r>
              <a:rPr lang="en-US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 course. You can also visit online libraries and watch cloud concerts for free!</a:t>
            </a:r>
            <a:endParaRPr lang="en-US" altLang="zh-CN" sz="2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/>
          <p:nvPr/>
        </p:nvSpPr>
        <p:spPr bwMode="auto">
          <a:xfrm>
            <a:off x="360854" y="2151440"/>
            <a:ext cx="11485848" cy="3170555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4050665" algn="l"/>
                <a:tab pos="7291070" algn="l"/>
              </a:tabLst>
            </a:pP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How can I find them</a:t>
            </a:r>
            <a:r>
              <a:rPr lang="zh-CN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2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4050665" algn="l"/>
                <a:tab pos="7291070" algn="l"/>
              </a:tabLst>
            </a:pP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What do you think of it</a:t>
            </a:r>
            <a:r>
              <a:rPr lang="zh-CN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2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4050665" algn="l"/>
                <a:tab pos="7291070" algn="l"/>
              </a:tabLst>
            </a:pP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How much did you pay for the visit</a:t>
            </a:r>
            <a:r>
              <a:rPr lang="zh-CN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2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4050665" algn="l"/>
                <a:tab pos="7291070" algn="l"/>
              </a:tabLst>
            </a:pP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D. I want to visit the National Museum of China.</a:t>
            </a:r>
            <a:endParaRPr lang="zh-CN" altLang="zh-CN" sz="2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4050665" algn="l"/>
                <a:tab pos="7291070" algn="l"/>
              </a:tabLst>
            </a:pP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E. Can you share other online resources with us</a:t>
            </a:r>
            <a:r>
              <a:rPr lang="zh-CN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2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4050665" algn="l"/>
                <a:tab pos="7291070" algn="l"/>
              </a:tabLst>
            </a:pP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F. You have to stop to have a </a:t>
            </a:r>
            <a:r>
              <a:rPr lang="en-US" altLang="zh-CN" sz="22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rest, or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your eyes may be hurt.</a:t>
            </a:r>
            <a:endParaRPr lang="zh-CN" altLang="zh-CN" sz="2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4050665" algn="l"/>
                <a:tab pos="7291070" algn="l"/>
              </a:tabLst>
            </a:pP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G. By the </a:t>
            </a:r>
            <a:r>
              <a:rPr lang="en-US" altLang="zh-CN" sz="22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way, how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long have you spent visiting the museum</a:t>
            </a:r>
            <a:r>
              <a:rPr lang="zh-CN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6473908" y="1196752"/>
            <a:ext cx="325730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200" b="0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 panose="02020603050405020304" pitchFamily="18" charset="0"/>
              </a:rPr>
              <a:t>2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6799638" y="1168210"/>
            <a:ext cx="37221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200" dirty="0"/>
              <a:t>E</a:t>
            </a:r>
            <a:endParaRPr lang="zh-CN" altLang="en-US" sz="2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291590"/>
          </a:xfrm>
        </p:spPr>
        <p:txBody>
          <a:bodyPr/>
          <a:lstStyle/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4050665" algn="l"/>
                <a:tab pos="7291070" algn="l"/>
              </a:tabLst>
            </a:pPr>
            <a:r>
              <a:rPr lang="en-US" altLang="zh-CN" sz="20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Wow, great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!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4050665" algn="l"/>
                <a:tab pos="7291070" algn="l"/>
              </a:tabLst>
            </a:pPr>
            <a:r>
              <a:rPr lang="en-US" altLang="zh-CN" sz="20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 can visit their official websites like the National Museum of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China, the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National Library of China and the National Centre for the Performing Arts.</a:t>
            </a:r>
            <a:endParaRPr lang="zh-CN" altLang="zh-CN" sz="20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/>
          <p:nvPr/>
        </p:nvSpPr>
        <p:spPr bwMode="auto">
          <a:xfrm>
            <a:off x="360854" y="2132856"/>
            <a:ext cx="11485848" cy="2891790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4050665" algn="l"/>
                <a:tab pos="7291070" algn="l"/>
              </a:tabLst>
            </a:pP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How can I find them</a:t>
            </a:r>
            <a:r>
              <a:rPr lang="zh-CN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4050665" algn="l"/>
                <a:tab pos="7291070" algn="l"/>
              </a:tabLst>
            </a:pP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What do you think of it</a:t>
            </a:r>
            <a:r>
              <a:rPr lang="zh-CN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4050665" algn="l"/>
                <a:tab pos="7291070" algn="l"/>
              </a:tabLst>
            </a:pP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How much did you pay for the visit</a:t>
            </a:r>
            <a:r>
              <a:rPr lang="zh-CN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4050665" algn="l"/>
                <a:tab pos="7291070" algn="l"/>
              </a:tabLst>
            </a:pP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D. I want to visit the National Museum of China.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4050665" algn="l"/>
                <a:tab pos="7291070" algn="l"/>
              </a:tabLst>
            </a:pP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E. Can you share other online resources with us</a:t>
            </a:r>
            <a:r>
              <a:rPr lang="zh-CN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4050665" algn="l"/>
                <a:tab pos="7291070" algn="l"/>
              </a:tabLst>
            </a:pP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F. You have to stop to have a 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rest, or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your eyes may be hurt.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4050665" algn="l"/>
                <a:tab pos="7291070" algn="l"/>
              </a:tabLst>
            </a:pP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G. By the 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way, how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long have you spent visiting the museum</a:t>
            </a:r>
            <a:r>
              <a:rPr lang="zh-CN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/>
          <p:nvPr/>
        </p:nvSpPr>
        <p:spPr bwMode="auto">
          <a:xfrm>
            <a:off x="360854" y="5085184"/>
            <a:ext cx="11485848" cy="12915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en-US" altLang="zh-CN" sz="2000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根据下文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“You can visit their official websites like the National Museum of </a:t>
            </a:r>
            <a:r>
              <a:rPr lang="en-US" altLang="zh-CN" sz="2000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China, the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National Library of China and the National Centre for the Performing Arts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可知，此句应该是询问如何找到它们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 A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项</a:t>
            </a:r>
            <a:r>
              <a:rPr lang="en-US" altLang="zh-CN" sz="2000" b="1" dirty="0" smtClean="0">
                <a:solidFill>
                  <a:srgbClr val="FF0000"/>
                </a:solidFill>
                <a:latin typeface="+mn-ea"/>
              </a:rPr>
              <a:t>“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我怎样才能找到它们？</a:t>
            </a:r>
            <a:r>
              <a:rPr lang="en-US" altLang="zh-CN" sz="2000" b="1" dirty="0" smtClean="0">
                <a:solidFill>
                  <a:srgbClr val="FF0000"/>
                </a:solidFill>
                <a:latin typeface="+mn-ea"/>
              </a:rPr>
              <a:t>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符合语境。故选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sz="2000" dirty="0"/>
          </a:p>
        </p:txBody>
      </p:sp>
      <p:sp>
        <p:nvSpPr>
          <p:cNvPr id="6" name="矩形 5"/>
          <p:cNvSpPr/>
          <p:nvPr/>
        </p:nvSpPr>
        <p:spPr>
          <a:xfrm>
            <a:off x="2566474" y="745959"/>
            <a:ext cx="370614" cy="4524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000" dirty="0"/>
              <a:t>A</a:t>
            </a:r>
            <a:endParaRPr lang="zh-CN" altLang="en-US" sz="2000" dirty="0"/>
          </a:p>
        </p:txBody>
      </p:sp>
      <p:sp>
        <p:nvSpPr>
          <p:cNvPr id="8" name="矩形 7"/>
          <p:cNvSpPr/>
          <p:nvPr/>
        </p:nvSpPr>
        <p:spPr>
          <a:xfrm>
            <a:off x="2206640" y="793189"/>
            <a:ext cx="325730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200" b="0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 panose="02020603050405020304" pitchFamily="18" charset="0"/>
              </a:rPr>
              <a:t>3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970915"/>
          </a:xfrm>
        </p:spPr>
        <p:txBody>
          <a:bodyPr/>
          <a:lstStyle/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4050665" algn="l"/>
                <a:tab pos="7291070" algn="l"/>
              </a:tabLst>
            </a:pPr>
            <a:r>
              <a:rPr lang="en-US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Thanks. </a:t>
            </a:r>
            <a:r>
              <a:rPr lang="en-US" altLang="zh-CN" sz="2200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4050665" algn="l"/>
                <a:tab pos="7291070" algn="l"/>
              </a:tabLst>
            </a:pPr>
            <a:r>
              <a:rPr lang="en-US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 three hours.</a:t>
            </a:r>
            <a:endParaRPr lang="zh-CN" altLang="zh-CN" sz="2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/>
          <p:nvPr/>
        </p:nvSpPr>
        <p:spPr bwMode="auto">
          <a:xfrm>
            <a:off x="360854" y="1815312"/>
            <a:ext cx="11485848" cy="3170555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4050665" algn="l"/>
                <a:tab pos="7291070" algn="l"/>
              </a:tabLst>
            </a:pP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How can I find them</a:t>
            </a:r>
            <a:r>
              <a:rPr lang="zh-CN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2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4050665" algn="l"/>
                <a:tab pos="7291070" algn="l"/>
              </a:tabLst>
            </a:pP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What do you think of it</a:t>
            </a:r>
            <a:r>
              <a:rPr lang="zh-CN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2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4050665" algn="l"/>
                <a:tab pos="7291070" algn="l"/>
              </a:tabLst>
            </a:pP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How much did you pay for the visit</a:t>
            </a:r>
            <a:r>
              <a:rPr lang="zh-CN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2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4050665" algn="l"/>
                <a:tab pos="7291070" algn="l"/>
              </a:tabLst>
            </a:pP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D. I want to visit the National Museum of China.</a:t>
            </a:r>
            <a:endParaRPr lang="zh-CN" altLang="zh-CN" sz="2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4050665" algn="l"/>
                <a:tab pos="7291070" algn="l"/>
              </a:tabLst>
            </a:pP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E. Can you share other online resources with us</a:t>
            </a:r>
            <a:r>
              <a:rPr lang="zh-CN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2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4050665" algn="l"/>
                <a:tab pos="7291070" algn="l"/>
              </a:tabLst>
            </a:pP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F. You have to stop to have a </a:t>
            </a:r>
            <a:r>
              <a:rPr lang="en-US" altLang="zh-CN" sz="22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rest, or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your eyes may be hurt.</a:t>
            </a:r>
            <a:endParaRPr lang="zh-CN" altLang="zh-CN" sz="2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4050665" algn="l"/>
                <a:tab pos="7291070" algn="l"/>
              </a:tabLst>
            </a:pP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G. By the </a:t>
            </a:r>
            <a:r>
              <a:rPr lang="en-US" altLang="zh-CN" sz="22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way, how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long have you spent visiting the museum</a:t>
            </a:r>
            <a:r>
              <a:rPr lang="zh-CN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/>
          <p:nvPr/>
        </p:nvSpPr>
        <p:spPr bwMode="auto">
          <a:xfrm>
            <a:off x="360854" y="5013176"/>
            <a:ext cx="11485848" cy="9709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en-US" altLang="zh-CN" sz="2200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200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根据下文</a:t>
            </a: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“For three hours</a:t>
            </a:r>
            <a:r>
              <a:rPr lang="en-US" altLang="zh-CN" sz="2200" b="1" dirty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可知，此句询问时长</a:t>
            </a: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 G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项</a:t>
            </a:r>
            <a:r>
              <a:rPr lang="en-US" altLang="zh-CN" sz="2200" b="1" dirty="0">
                <a:solidFill>
                  <a:srgbClr val="FF0000"/>
                </a:solidFill>
                <a:latin typeface="+mn-ea"/>
              </a:rPr>
              <a:t>“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顺便问一下，你参观博物馆多长时间了？</a:t>
            </a:r>
            <a:r>
              <a:rPr lang="en-US" altLang="zh-CN" sz="2200" b="1" dirty="0">
                <a:solidFill>
                  <a:srgbClr val="FF0000"/>
                </a:solidFill>
                <a:latin typeface="+mn-ea"/>
              </a:rPr>
              <a:t>”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符合语境。故选</a:t>
            </a: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G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sz="2200" dirty="0"/>
          </a:p>
        </p:txBody>
      </p:sp>
      <p:sp>
        <p:nvSpPr>
          <p:cNvPr id="5" name="矩形 4"/>
          <p:cNvSpPr/>
          <p:nvPr/>
        </p:nvSpPr>
        <p:spPr>
          <a:xfrm>
            <a:off x="2134455" y="764769"/>
            <a:ext cx="404278" cy="48859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200" dirty="0"/>
              <a:t>G</a:t>
            </a:r>
            <a:endParaRPr lang="zh-CN" altLang="en-US" sz="2200" dirty="0"/>
          </a:p>
        </p:txBody>
      </p:sp>
      <p:sp>
        <p:nvSpPr>
          <p:cNvPr id="7" name="矩形 6"/>
          <p:cNvSpPr/>
          <p:nvPr/>
        </p:nvSpPr>
        <p:spPr>
          <a:xfrm>
            <a:off x="1846580" y="803910"/>
            <a:ext cx="365125" cy="448945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r>
              <a:rPr lang="en-US" altLang="zh-CN" sz="2400" b="0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 panose="02020603050405020304" pitchFamily="18" charset="0"/>
              </a:rPr>
              <a:t>4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970915"/>
          </a:xfrm>
        </p:spPr>
        <p:txBody>
          <a:bodyPr/>
          <a:lstStyle/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4050665" algn="l"/>
                <a:tab pos="7291070" algn="l"/>
              </a:tabLst>
            </a:pPr>
            <a:r>
              <a:rPr lang="en-US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a long time!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4050665" algn="l"/>
                <a:tab pos="7291070" algn="l"/>
              </a:tabLst>
            </a:pPr>
            <a:r>
              <a:rPr lang="en-US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You’re right. Let’s go for a walk.</a:t>
            </a:r>
            <a:endParaRPr lang="zh-CN" altLang="zh-CN" sz="2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/>
          <p:nvPr/>
        </p:nvSpPr>
        <p:spPr bwMode="auto">
          <a:xfrm>
            <a:off x="360854" y="1815312"/>
            <a:ext cx="11485848" cy="3170555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4050665" algn="l"/>
                <a:tab pos="7291070" algn="l"/>
              </a:tabLst>
            </a:pP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How can I find them</a:t>
            </a:r>
            <a:r>
              <a:rPr lang="zh-CN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2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4050665" algn="l"/>
                <a:tab pos="7291070" algn="l"/>
              </a:tabLst>
            </a:pP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What do you think of it</a:t>
            </a:r>
            <a:r>
              <a:rPr lang="zh-CN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2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4050665" algn="l"/>
                <a:tab pos="7291070" algn="l"/>
              </a:tabLst>
            </a:pP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How much did you pay for the visit</a:t>
            </a:r>
            <a:r>
              <a:rPr lang="zh-CN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2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4050665" algn="l"/>
                <a:tab pos="7291070" algn="l"/>
              </a:tabLst>
            </a:pP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D. I want to visit the National Museum of China.</a:t>
            </a:r>
            <a:endParaRPr lang="zh-CN" altLang="zh-CN" sz="2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4050665" algn="l"/>
                <a:tab pos="7291070" algn="l"/>
              </a:tabLst>
            </a:pP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E. Can you share other online resources with us</a:t>
            </a:r>
            <a:r>
              <a:rPr lang="zh-CN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2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4050665" algn="l"/>
                <a:tab pos="7291070" algn="l"/>
              </a:tabLst>
            </a:pP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F. You have to stop to have a </a:t>
            </a:r>
            <a:r>
              <a:rPr lang="en-US" altLang="zh-CN" sz="22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rest, or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your eyes may be hurt.</a:t>
            </a:r>
            <a:endParaRPr lang="zh-CN" altLang="zh-CN" sz="2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4050665" algn="l"/>
                <a:tab pos="7291070" algn="l"/>
              </a:tabLst>
            </a:pP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G. By the </a:t>
            </a:r>
            <a:r>
              <a:rPr lang="en-US" altLang="zh-CN" sz="22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way, how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long have you spent visiting the museum</a:t>
            </a:r>
            <a:r>
              <a:rPr lang="zh-CN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/>
          <p:nvPr/>
        </p:nvSpPr>
        <p:spPr bwMode="auto">
          <a:xfrm>
            <a:off x="360854" y="5013176"/>
            <a:ext cx="11485848" cy="9709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en-US" altLang="zh-CN" sz="2200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200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根据下文</a:t>
            </a: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“You’re right</a:t>
            </a:r>
            <a:r>
              <a:rPr lang="en-US" altLang="zh-CN" sz="2200" b="1" dirty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Let’s go for a walk</a:t>
            </a:r>
            <a:r>
              <a:rPr lang="en-US" altLang="zh-CN" sz="2200" b="1" dirty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可知，此句应该是一个观点，提醒对方休息</a:t>
            </a: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 F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项</a:t>
            </a:r>
            <a:r>
              <a:rPr lang="en-US" altLang="zh-CN" sz="2200" b="1" dirty="0">
                <a:solidFill>
                  <a:srgbClr val="FF0000"/>
                </a:solidFill>
                <a:latin typeface="+mn-ea"/>
              </a:rPr>
              <a:t>“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你必须停下来休息一下，否则你的眼睛会受伤的。</a:t>
            </a:r>
            <a:r>
              <a:rPr lang="en-US" altLang="zh-CN" sz="2200" b="1" dirty="0">
                <a:solidFill>
                  <a:srgbClr val="FF0000"/>
                </a:solidFill>
                <a:latin typeface="+mn-ea"/>
              </a:rPr>
              <a:t>”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符合语境。故选</a:t>
            </a: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F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sz="2200" dirty="0"/>
          </a:p>
        </p:txBody>
      </p:sp>
      <p:sp>
        <p:nvSpPr>
          <p:cNvPr id="5" name="矩形 4"/>
          <p:cNvSpPr/>
          <p:nvPr/>
        </p:nvSpPr>
        <p:spPr>
          <a:xfrm>
            <a:off x="3456263" y="764704"/>
            <a:ext cx="357790" cy="48859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200" dirty="0"/>
              <a:t>F</a:t>
            </a:r>
            <a:endParaRPr lang="zh-CN" altLang="en-US" sz="2200" dirty="0"/>
          </a:p>
        </p:txBody>
      </p:sp>
      <p:sp>
        <p:nvSpPr>
          <p:cNvPr id="7" name="矩形 6"/>
          <p:cNvSpPr/>
          <p:nvPr/>
        </p:nvSpPr>
        <p:spPr>
          <a:xfrm>
            <a:off x="3158900" y="828542"/>
            <a:ext cx="325730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200" b="0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 panose="02020603050405020304" pitchFamily="18" charset="0"/>
              </a:rPr>
              <a:t>5</a:t>
            </a:r>
            <a:endParaRPr lang="zh-CN" altLang="en-US" sz="2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2860</Words>
  <Application>WPS 演示</Application>
  <PresentationFormat>自定义</PresentationFormat>
  <Paragraphs>94</Paragraphs>
  <Slides>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7" baseType="lpstr">
      <vt:lpstr>Arial</vt:lpstr>
      <vt:lpstr>宋体</vt:lpstr>
      <vt:lpstr>Wingdings</vt:lpstr>
      <vt:lpstr>Times New Roman</vt:lpstr>
      <vt:lpstr>楷体</vt:lpstr>
      <vt:lpstr>微软雅黑</vt:lpstr>
      <vt:lpstr>黑体</vt:lpstr>
      <vt:lpstr>Arial Unicode MS</vt:lpstr>
      <vt:lpstr>Calibri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人间</cp:lastModifiedBy>
  <cp:revision>462</cp:revision>
  <dcterms:created xsi:type="dcterms:W3CDTF">2020-11-06T05:24:00Z</dcterms:created>
  <dcterms:modified xsi:type="dcterms:W3CDTF">2025-09-17T03:57:37Z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2052-12.1.0.22529</vt:lpwstr>
  </property>
  <property fmtid="{D5CDD505-2E9C-101B-9397-08002B2CF9AE}" pid="3" name="ICV">
    <vt:lpwstr>183F53B07990440590EEDC2FFA382F57_12</vt:lpwstr>
  </property>
</Properties>
</file>